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55A61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Author and Date"/>
          <p:cNvSpPr txBox="1"/>
          <p:nvPr>
            <p:ph type="body" sz="quarter" idx="13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 </a:t>
            </a:r>
          </a:p>
        </p:txBody>
      </p:sp>
      <p:sp>
        <p:nvSpPr>
          <p:cNvPr id="14" name="Line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" name="Presentation Title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6" name="Body Level One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Fact information"/>
          <p:cNvSpPr txBox="1"/>
          <p:nvPr>
            <p:ph type="body" sz="quarter" idx="13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6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6" name="Attribution"/>
          <p:cNvSpPr txBox="1"/>
          <p:nvPr>
            <p:ph type="body" sz="quarter" idx="13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Body Level One…"/>
          <p:cNvSpPr txBox="1"/>
          <p:nvPr>
            <p:ph type="body" sz="half" idx="1" hasCustomPrompt="1"/>
          </p:nvPr>
        </p:nvSpPr>
        <p:spPr>
          <a:xfrm>
            <a:off x="515838" y="7413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mage"/>
          <p:cNvSpPr/>
          <p:nvPr>
            <p:ph type="pic" sz="half" idx="13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Image"/>
          <p:cNvSpPr/>
          <p:nvPr>
            <p:ph type="pic" sz="half" idx="14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Image"/>
          <p:cNvSpPr/>
          <p:nvPr>
            <p:ph type="pic" idx="15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054398042_3378x2084.jpg"/>
          <p:cNvSpPr/>
          <p:nvPr>
            <p:ph type="pic" idx="13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1054398042_3378x2084.jpg"/>
          <p:cNvSpPr/>
          <p:nvPr>
            <p:ph type="pic" idx="13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Author and Date"/>
          <p:cNvSpPr txBox="1"/>
          <p:nvPr>
            <p:ph type="body" sz="quarter" idx="14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6" name="Body Level One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9" name="Presentation Title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520524404_2582x1617.jpg"/>
          <p:cNvSpPr/>
          <p:nvPr>
            <p:ph type="pic" idx="13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Author and Date"/>
          <p:cNvSpPr txBox="1"/>
          <p:nvPr>
            <p:ph type="body" sz="quarter" idx="14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Author and Date"/>
          <p:cNvSpPr txBox="1"/>
          <p:nvPr>
            <p:ph type="body" sz="quarter" idx="13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Title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436122" y="122681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Body Level One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13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578358">
              <a:lnSpc>
                <a:spcPct val="80000"/>
              </a:lnSpc>
              <a:tabLst/>
              <a:defRPr sz="79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683033896_1440x1778.jpg"/>
          <p:cNvSpPr/>
          <p:nvPr>
            <p:ph type="pic" idx="14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Slide Title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76" name="Body Level One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5" name="Li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6" name="Slide Title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Title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Title</a:t>
            </a:r>
          </a:p>
        </p:txBody>
      </p:sp>
      <p:sp>
        <p:nvSpPr>
          <p:cNvPr id="3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Body Level One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pc="2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Array_data_structure" TargetMode="External"/><Relationship Id="rId3" Type="http://schemas.openxmlformats.org/officeDocument/2006/relationships/hyperlink" Target="https://en.wikipedia.org/wiki/Matrix_(math)" TargetMode="External"/><Relationship Id="rId4" Type="http://schemas.openxmlformats.org/officeDocument/2006/relationships/hyperlink" Target="https://en.wikipedia.org/wiki/High-level_programming_language" TargetMode="External"/><Relationship Id="rId5" Type="http://schemas.openxmlformats.org/officeDocument/2006/relationships/hyperlink" Target="https://en.wikipedia.org/wiki/Mathematics" TargetMode="External"/><Relationship Id="rId6" Type="http://schemas.openxmlformats.org/officeDocument/2006/relationships/hyperlink" Target="https://en.wikipedia.org/wiki/Function_(mathematics)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ata Preprocess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Preprocessing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2106" r="14704" b="12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05" name="Line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06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nde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</a:t>
            </a:r>
          </a:p>
        </p:txBody>
      </p:sp>
      <p:sp>
        <p:nvSpPr>
          <p:cNvPr id="175" name="Importing Necessary Librar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53439" indent="-853439" defTabSz="460502">
              <a:buClr>
                <a:schemeClr val="accent1"/>
              </a:buClr>
              <a:buSzPct val="100000"/>
              <a:buChar char="•"/>
              <a:tabLst>
                <a:tab pos="457200" algn="l"/>
              </a:tabLst>
              <a:defRPr sz="7840"/>
            </a:pPr>
            <a:r>
              <a:t>Importing Necessary Libraries</a:t>
            </a:r>
          </a:p>
          <a:p>
            <a:pPr marL="853439" indent="-853439" defTabSz="460502">
              <a:buClr>
                <a:schemeClr val="accent1"/>
              </a:buClr>
              <a:buSzPct val="100000"/>
              <a:buChar char="•"/>
              <a:tabLst>
                <a:tab pos="457200" algn="l"/>
              </a:tabLst>
              <a:defRPr sz="7840"/>
            </a:pPr>
            <a:r>
              <a:t>Reading datasets into a DataFrame</a:t>
            </a:r>
          </a:p>
          <a:p>
            <a:pPr marL="853439" indent="-853439" defTabSz="460502">
              <a:buClr>
                <a:schemeClr val="accent1"/>
              </a:buClr>
              <a:buSzPct val="100000"/>
              <a:buChar char="•"/>
              <a:tabLst>
                <a:tab pos="457200" algn="l"/>
              </a:tabLst>
              <a:defRPr sz="7840"/>
            </a:pPr>
            <a:r>
              <a:t>Handling Missing Data</a:t>
            </a:r>
          </a:p>
          <a:p>
            <a:pPr marL="853439" indent="-853439" defTabSz="460502">
              <a:buClr>
                <a:schemeClr val="accent1"/>
              </a:buClr>
              <a:buSzPct val="100000"/>
              <a:buChar char="•"/>
              <a:tabLst>
                <a:tab pos="457200" algn="l"/>
              </a:tabLst>
              <a:defRPr sz="7840"/>
            </a:pPr>
            <a:r>
              <a:t>Encoding Categorical Data</a:t>
            </a:r>
          </a:p>
          <a:p>
            <a:pPr marL="853439" indent="-853439" defTabSz="460502">
              <a:buClr>
                <a:schemeClr val="accent1"/>
              </a:buClr>
              <a:buSzPct val="100000"/>
              <a:buChar char="•"/>
              <a:tabLst>
                <a:tab pos="457200" algn="l"/>
              </a:tabLst>
              <a:defRPr sz="7840"/>
            </a:pPr>
            <a:r>
              <a:t>Splitting Dataset Into Training And Testing</a:t>
            </a:r>
          </a:p>
          <a:p>
            <a:pPr marL="853439" indent="-853439" defTabSz="460502">
              <a:buClr>
                <a:schemeClr val="accent1"/>
              </a:buClr>
              <a:buSzPct val="100000"/>
              <a:buChar char="•"/>
              <a:tabLst>
                <a:tab pos="457200" algn="l"/>
              </a:tabLst>
              <a:defRPr sz="7840"/>
            </a:pPr>
            <a:r>
              <a:t>Feature Scaling</a:t>
            </a:r>
          </a:p>
          <a:p>
            <a:pPr marL="853439" indent="-853439" defTabSz="460502">
              <a:buClr>
                <a:schemeClr val="accent1"/>
              </a:buClr>
              <a:buSzPct val="100000"/>
              <a:buChar char="•"/>
              <a:tabLst>
                <a:tab pos="457200" algn="l"/>
              </a:tabLst>
              <a:defRPr sz="7840"/>
            </a:pPr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uthor and Da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Nump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Numpy: </a:t>
            </a:r>
          </a:p>
          <a:p>
            <a:pPr lvl="1"/>
            <a:r>
              <a:t>It has support for large, multi-dimensional </a:t>
            </a:r>
            <a:r>
              <a:rPr>
                <a:solidFill>
                  <a:srgbClr val="0B0080"/>
                </a:solidFill>
                <a:hlinkClick r:id="rId2" invalidUrl="" action="" tgtFrame="" tooltip="" history="1" highlightClick="0" endSnd="0"/>
              </a:rPr>
              <a:t>arrays</a:t>
            </a:r>
            <a:r>
              <a:t> and </a:t>
            </a:r>
            <a:r>
              <a:rPr>
                <a:solidFill>
                  <a:srgbClr val="0B0080"/>
                </a:solidFill>
                <a:hlinkClick r:id="rId3" invalidUrl="" action="" tgtFrame="" tooltip="" history="1" highlightClick="0" endSnd="0"/>
              </a:rPr>
              <a:t>matrices</a:t>
            </a:r>
            <a:r>
              <a:t>, along with a large collection of </a:t>
            </a:r>
            <a:r>
              <a:rPr>
                <a:solidFill>
                  <a:srgbClr val="0B0080"/>
                </a:solidFill>
                <a:hlinkClick r:id="rId4" invalidUrl="" action="" tgtFrame="" tooltip="" history="1" highlightClick="0" endSnd="0"/>
              </a:rPr>
              <a:t>high-level</a:t>
            </a:r>
            <a:r>
              <a:t> </a:t>
            </a:r>
            <a:r>
              <a:rPr>
                <a:solidFill>
                  <a:srgbClr val="0B0080"/>
                </a:solidFill>
                <a:hlinkClick r:id="rId5" invalidUrl="" action="" tgtFrame="" tooltip="" history="1" highlightClick="0" endSnd="0"/>
              </a:rPr>
              <a:t>mathematical</a:t>
            </a:r>
            <a:r>
              <a:t> </a:t>
            </a:r>
            <a:r>
              <a:rPr>
                <a:solidFill>
                  <a:srgbClr val="0B0080"/>
                </a:solidFill>
                <a:hlinkClick r:id="rId6" invalidUrl="" action="" tgtFrame="" tooltip="" history="1" highlightClick="0" endSnd="0"/>
              </a:rPr>
              <a:t>functions</a:t>
            </a:r>
            <a:r>
              <a:t> to operate on these arrays.</a:t>
            </a:r>
          </a:p>
          <a:p>
            <a:pPr/>
            <a:r>
              <a:t>Pandas: </a:t>
            </a:r>
          </a:p>
          <a:p>
            <a:pPr lvl="1"/>
            <a:r>
              <a:t>It is used to read data frames and helps us with other data manipulations.</a:t>
            </a:r>
          </a:p>
          <a:p>
            <a:pPr/>
            <a:r>
              <a:t>Matplotlib: </a:t>
            </a:r>
          </a:p>
          <a:p>
            <a:pPr lvl="1"/>
            <a:r>
              <a:t>It is used for data visualisation.</a:t>
            </a:r>
          </a:p>
        </p:txBody>
      </p:sp>
      <p:sp>
        <p:nvSpPr>
          <p:cNvPr id="179" name="Importing Necessary Libra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Importing Necessary Libraries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ading datasets into a DataFr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Reading datasets into a DataFrame</a:t>
            </a:r>
          </a:p>
        </p:txBody>
      </p:sp>
      <p:pic>
        <p:nvPicPr>
          <p:cNvPr id="182" name="Screenshot 2020-04-21 at 1.40.37 PM.png" descr="Screenshot 2020-04-21 at 1.4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0633" y="3463452"/>
            <a:ext cx="14081106" cy="3456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3" name="pd.read_csv(“INPUT DATA FILE”) is used to read the dataset into a DataFrame…"/>
          <p:cNvSpPr txBox="1"/>
          <p:nvPr/>
        </p:nvSpPr>
        <p:spPr>
          <a:xfrm>
            <a:off x="2326673" y="7716803"/>
            <a:ext cx="19169026" cy="279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>
              <a:buClr>
                <a:schemeClr val="accent1"/>
              </a:buClr>
              <a:buSzPct val="100000"/>
              <a:buChar char="•"/>
            </a:pPr>
            <a:r>
              <a:rPr>
                <a:solidFill>
                  <a:schemeClr val="accent3">
                    <a:hueOff val="-319129"/>
                    <a:satOff val="9467"/>
                    <a:lumOff val="-37504"/>
                  </a:schemeClr>
                </a:solidFill>
              </a:rPr>
              <a:t>pd.read_csv(</a:t>
            </a:r>
            <a:r>
              <a:t>“</a:t>
            </a:r>
            <a:r>
              <a:rPr>
                <a:solidFill>
                  <a:schemeClr val="accent6">
                    <a:hueOff val="-80933"/>
                    <a:satOff val="-49770"/>
                    <a:lumOff val="-29383"/>
                  </a:schemeClr>
                </a:solidFill>
              </a:rPr>
              <a:t>INPUT DATA FILE</a:t>
            </a:r>
            <a:r>
              <a:t>”</a:t>
            </a:r>
            <a:r>
              <a:rPr>
                <a:solidFill>
                  <a:schemeClr val="accent3">
                    <a:hueOff val="-175991"/>
                    <a:satOff val="9467"/>
                    <a:lumOff val="-27405"/>
                  </a:schemeClr>
                </a:solidFill>
              </a:rPr>
              <a:t>)</a:t>
            </a:r>
            <a:r>
              <a:t> is used to read the dataset into a DataFrame</a:t>
            </a:r>
          </a:p>
          <a:p>
            <a:pPr marL="457200" indent="-457200">
              <a:buClr>
                <a:schemeClr val="accent1"/>
              </a:buClr>
              <a:buSzPct val="100000"/>
              <a:buChar char="•"/>
            </a:pPr>
            <a:r>
              <a:rPr>
                <a:solidFill>
                  <a:schemeClr val="accent3">
                    <a:hueOff val="-319129"/>
                    <a:satOff val="9467"/>
                    <a:lumOff val="-37504"/>
                  </a:schemeClr>
                </a:solidFill>
              </a:rPr>
              <a:t>dataset.iloc[: , : -1]</a:t>
            </a:r>
            <a:r>
              <a:t> extracts necessary columns into the DataFrame </a:t>
            </a:r>
          </a:p>
          <a:p>
            <a:pPr marL="457200" indent="-457200">
              <a:buClr>
                <a:schemeClr val="accent1"/>
              </a:buClr>
              <a:buSzPct val="100000"/>
              <a:buChar char="•"/>
            </a:pPr>
            <a:r>
              <a:rPr>
                <a:solidFill>
                  <a:schemeClr val="accent3">
                    <a:hueOff val="-319129"/>
                    <a:satOff val="9467"/>
                    <a:lumOff val="-37504"/>
                  </a:schemeClr>
                </a:solidFill>
              </a:rPr>
              <a:t>.values</a:t>
            </a:r>
            <a:r>
              <a:t> part is used to convert it into a bumpy array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andling Missing Data"/>
          <p:cNvSpPr txBox="1"/>
          <p:nvPr>
            <p:ph type="title"/>
          </p:nvPr>
        </p:nvSpPr>
        <p:spPr>
          <a:xfrm>
            <a:off x="5204928" y="696459"/>
            <a:ext cx="23241001" cy="1951019"/>
          </a:xfrm>
          <a:prstGeom prst="rect">
            <a:avLst/>
          </a:prstGeom>
        </p:spPr>
        <p:txBody>
          <a:bodyPr/>
          <a:lstStyle/>
          <a:p>
            <a:pPr/>
            <a:r>
              <a:t>Handling Missing Data</a:t>
            </a:r>
          </a:p>
        </p:txBody>
      </p:sp>
      <p:sp>
        <p:nvSpPr>
          <p:cNvPr id="186" name="First we are copying the numpy array into another array.…"/>
          <p:cNvSpPr txBox="1"/>
          <p:nvPr/>
        </p:nvSpPr>
        <p:spPr>
          <a:xfrm>
            <a:off x="903745" y="6906759"/>
            <a:ext cx="22576511" cy="334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>
              <a:buClr>
                <a:schemeClr val="accent1"/>
              </a:buClr>
              <a:buSzPct val="100000"/>
              <a:buChar char="•"/>
            </a:pPr>
            <a:r>
              <a:t>First we are copying the numpy array into another array.</a:t>
            </a:r>
          </a:p>
          <a:p>
            <a:pPr marL="457200" indent="-457200">
              <a:buClr>
                <a:schemeClr val="accent1"/>
              </a:buClr>
              <a:buSzPct val="100000"/>
              <a:buChar char="•"/>
            </a:pPr>
            <a:r>
              <a:t>Then we are creating an instance variable of SimpleImputer Class by selecting the strategy like mean, median, most_frequent.</a:t>
            </a:r>
          </a:p>
          <a:p>
            <a:pPr marL="457200" indent="-457200">
              <a:buClr>
                <a:schemeClr val="accent1"/>
              </a:buClr>
              <a:buSzPct val="100000"/>
              <a:buChar char="•"/>
            </a:pPr>
            <a:r>
              <a:t>Then we are fitting and transforming the data into our dataset.</a:t>
            </a:r>
          </a:p>
        </p:txBody>
      </p:sp>
      <p:pic>
        <p:nvPicPr>
          <p:cNvPr id="187" name="Screenshot 2020-04-23 at 11.39.05 PM.png" descr="Screenshot 2020-04-23 at 11.39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5958" y="3288433"/>
            <a:ext cx="18292084" cy="3480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ncoding Categorical Data"/>
          <p:cNvSpPr txBox="1"/>
          <p:nvPr>
            <p:ph type="title"/>
          </p:nvPr>
        </p:nvSpPr>
        <p:spPr>
          <a:xfrm>
            <a:off x="3098824" y="696459"/>
            <a:ext cx="23241001" cy="1951019"/>
          </a:xfrm>
          <a:prstGeom prst="rect">
            <a:avLst/>
          </a:prstGeom>
        </p:spPr>
        <p:txBody>
          <a:bodyPr/>
          <a:lstStyle/>
          <a:p>
            <a:pPr/>
            <a:r>
              <a:t>Encoding Categorical Data</a:t>
            </a:r>
          </a:p>
        </p:txBody>
      </p:sp>
      <p:pic>
        <p:nvPicPr>
          <p:cNvPr id="190" name="Screenshot 2020-04-23 at 11.53.03 PM.png" descr="Screenshot 2020-04-23 at 11.53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9099" y="2898771"/>
            <a:ext cx="18425802" cy="440482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We create a LabelEncoder object to convert categorical data into integer data.…"/>
          <p:cNvSpPr txBox="1"/>
          <p:nvPr/>
        </p:nvSpPr>
        <p:spPr>
          <a:xfrm>
            <a:off x="1854462" y="7882502"/>
            <a:ext cx="20675077" cy="2338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>
              <a:buClr>
                <a:schemeClr val="accent1"/>
              </a:buClr>
              <a:buSzPct val="100000"/>
              <a:buChar char="•"/>
            </a:pPr>
            <a:r>
              <a:t>We create a LabelEncoder object to convert categorical data into integer data.</a:t>
            </a:r>
          </a:p>
          <a:p>
            <a:pPr marL="457200" indent="-457200">
              <a:buClr>
                <a:schemeClr val="accent1"/>
              </a:buClr>
              <a:buSzPct val="100000"/>
              <a:buChar char="•"/>
            </a:pPr>
            <a:r>
              <a:t>We use ColumnTransformer to convert the numeric data into binary data so as to give equal priority to every value.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plitting Dataset in Training and T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9125">
              <a:lnSpc>
                <a:spcPct val="80000"/>
              </a:lnSpc>
              <a:defRPr spc="-225" sz="11250"/>
            </a:lvl1pPr>
          </a:lstStyle>
          <a:p>
            <a:pPr/>
            <a:r>
              <a:t>Splitting Dataset in Training and Testing</a:t>
            </a:r>
          </a:p>
        </p:txBody>
      </p:sp>
      <p:pic>
        <p:nvPicPr>
          <p:cNvPr id="194" name="Screenshot 2020-04-21 at 1.47.24 PM.png" descr="Screenshot 2020-04-21 at 1.47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458" y="3164784"/>
            <a:ext cx="22167084" cy="247483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5" name="We split the dataset into testing and training set as we train on a portion of the data and test our results with the other portion of the data."/>
          <p:cNvSpPr txBox="1"/>
          <p:nvPr/>
        </p:nvSpPr>
        <p:spPr>
          <a:xfrm>
            <a:off x="3449403" y="6634789"/>
            <a:ext cx="17485194" cy="1881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>
              <a:buClr>
                <a:schemeClr val="accent1"/>
              </a:buClr>
              <a:buSzPct val="100000"/>
              <a:buChar char="•"/>
            </a:lvl1pPr>
          </a:lstStyle>
          <a:p>
            <a:pPr/>
            <a:r>
              <a:t>We split the dataset into testing and training set as we train on a portion of the data and test our results with the other portion of the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eature Sca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Scaling</a:t>
            </a:r>
          </a:p>
        </p:txBody>
      </p:sp>
      <p:pic>
        <p:nvPicPr>
          <p:cNvPr id="198" name="Screenshot 2020-04-24 at 12.56.34 AM.png" descr="Screenshot 2020-04-24 at 12.56.3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3442" y="3216422"/>
            <a:ext cx="13197116" cy="287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Here, we normalise the values as we don’t want to prioritise a column while training the values w.r.t. a model."/>
          <p:cNvSpPr txBox="1"/>
          <p:nvPr/>
        </p:nvSpPr>
        <p:spPr>
          <a:xfrm>
            <a:off x="1927320" y="7313906"/>
            <a:ext cx="20529360" cy="133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>
              <a:buClr>
                <a:schemeClr val="accent1"/>
              </a:buClr>
              <a:buSzPct val="100000"/>
              <a:buChar char="•"/>
            </a:lvl1pPr>
          </a:lstStyle>
          <a:p>
            <a:pPr/>
            <a:r>
              <a:t>Here, we normalise the values as we don’t want to prioritise a column while training the values w.r.t. a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emo"/>
          <p:cNvSpPr txBox="1"/>
          <p:nvPr>
            <p:ph type="body" idx="1"/>
          </p:nvPr>
        </p:nvSpPr>
        <p:spPr>
          <a:xfrm>
            <a:off x="354185" y="1331210"/>
            <a:ext cx="23241001" cy="8451369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00003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b="0" baseline="0" cap="none" i="0" spc="-42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b="0" baseline="0" cap="none" i="0" spc="-42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